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60" r:id="rId6"/>
    <p:sldId id="261" r:id="rId7"/>
    <p:sldId id="269" r:id="rId8"/>
    <p:sldId id="266" r:id="rId9"/>
    <p:sldId id="262" r:id="rId10"/>
    <p:sldId id="272" r:id="rId11"/>
    <p:sldId id="274" r:id="rId12"/>
    <p:sldId id="273"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EBD8"/>
    <a:srgbClr val="AFAAB9"/>
    <a:srgbClr val="15102C"/>
    <a:srgbClr val="71758A"/>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6" autoAdjust="0"/>
    <p:restoredTop sz="94660"/>
  </p:normalViewPr>
  <p:slideViewPr>
    <p:cSldViewPr snapToGrid="0">
      <p:cViewPr varScale="1">
        <p:scale>
          <a:sx n="63" d="100"/>
          <a:sy n="63" d="100"/>
        </p:scale>
        <p:origin x="7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25/08/2024</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25/08/2024</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25/08/2024</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138D6ED-DD80-8D48-2960-9D0F1FF02C71}"/>
              </a:ext>
            </a:extLst>
          </p:cNvPr>
          <p:cNvSpPr txBox="1"/>
          <p:nvPr/>
        </p:nvSpPr>
        <p:spPr>
          <a:xfrm>
            <a:off x="-81280" y="538481"/>
            <a:ext cx="12791439" cy="461665"/>
          </a:xfrm>
          <a:prstGeom prst="rect">
            <a:avLst/>
          </a:prstGeom>
          <a:noFill/>
        </p:spPr>
        <p:txBody>
          <a:bodyPr wrap="square">
            <a:spAutoFit/>
          </a:bodyPr>
          <a:lstStyle/>
          <a:p>
            <a:pPr algn="ctr"/>
            <a:r>
              <a:rPr lang="en-IN" sz="2400" b="1" dirty="0">
                <a:solidFill>
                  <a:schemeClr val="bg1"/>
                </a:solidFill>
                <a:latin typeface="Neue Machina" panose="00000500000000000000" pitchFamily="50" charset="0"/>
                <a:ea typeface="Calibri" panose="020F0502020204030204" pitchFamily="34" charset="0"/>
              </a:rPr>
              <a:t>Feature to show Locked Until Time when the Account is locked</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a:cxnSpLocks/>
          </p:cNvCxnSpPr>
          <p:nvPr/>
        </p:nvCxnSpPr>
        <p:spPr>
          <a:xfrm>
            <a:off x="2239004" y="1000146"/>
            <a:ext cx="809879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1252DDD9-FF1A-F7CA-F31B-9C0CCCA5715E}"/>
              </a:ext>
            </a:extLst>
          </p:cNvPr>
          <p:cNvPicPr>
            <a:picLocks noChangeAspect="1"/>
          </p:cNvPicPr>
          <p:nvPr/>
        </p:nvPicPr>
        <p:blipFill>
          <a:blip r:embed="rId4"/>
          <a:stretch>
            <a:fillRect/>
          </a:stretch>
        </p:blipFill>
        <p:spPr>
          <a:xfrm>
            <a:off x="162561" y="1098066"/>
            <a:ext cx="9316720" cy="4418808"/>
          </a:xfrm>
          <a:prstGeom prst="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cxnSp>
        <p:nvCxnSpPr>
          <p:cNvPr id="16" name="Straight Arrow Connector 15">
            <a:extLst>
              <a:ext uri="{FF2B5EF4-FFF2-40B4-BE49-F238E27FC236}">
                <a16:creationId xmlns:a16="http://schemas.microsoft.com/office/drawing/2014/main" id="{791FCE75-E2E5-ED36-A4A9-E6DCD14BA286}"/>
              </a:ext>
            </a:extLst>
          </p:cNvPr>
          <p:cNvCxnSpPr/>
          <p:nvPr/>
        </p:nvCxnSpPr>
        <p:spPr>
          <a:xfrm flipH="1">
            <a:off x="4175760" y="3925254"/>
            <a:ext cx="1625600" cy="763840"/>
          </a:xfrm>
          <a:prstGeom prst="straightConnector1">
            <a:avLst/>
          </a:prstGeom>
          <a:ln w="19050" cap="flat" cmpd="sng" algn="ctr">
            <a:solidFill>
              <a:srgbClr val="FF0000"/>
            </a:solidFill>
            <a:prstDash val="solid"/>
            <a:round/>
            <a:headEnd type="none" w="med" len="med"/>
            <a:tailEnd type="arrow" w="med" len="med"/>
          </a:ln>
          <a:effectLst>
            <a:outerShdw blurRad="50800" dist="38100" dir="18900000" algn="bl" rotWithShape="0">
              <a:prstClr val="black">
                <a:alpha val="40000"/>
              </a:prstClr>
            </a:outerShdw>
          </a:effectLst>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F33F38FF-3FBB-E66D-9530-BBC81AC0B3D7}"/>
              </a:ext>
            </a:extLst>
          </p:cNvPr>
          <p:cNvPicPr>
            <a:picLocks noChangeAspect="1"/>
          </p:cNvPicPr>
          <p:nvPr/>
        </p:nvPicPr>
        <p:blipFill>
          <a:blip r:embed="rId5"/>
          <a:stretch>
            <a:fillRect/>
          </a:stretch>
        </p:blipFill>
        <p:spPr>
          <a:xfrm>
            <a:off x="4726564" y="4718544"/>
            <a:ext cx="7302875" cy="1873346"/>
          </a:xfrm>
          <a:prstGeom prst="rect">
            <a:avLst/>
          </a:prstGeom>
        </p:spPr>
      </p:pic>
    </p:spTree>
    <p:extLst>
      <p:ext uri="{BB962C8B-B14F-4D97-AF65-F5344CB8AC3E}">
        <p14:creationId xmlns:p14="http://schemas.microsoft.com/office/powerpoint/2010/main" val="2946120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10347"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2538730" y="1102935"/>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206079B6-4AEF-26D3-B8A2-6AC7EF4890B2}"/>
              </a:ext>
            </a:extLst>
          </p:cNvPr>
          <p:cNvPicPr>
            <a:picLocks noChangeAspect="1"/>
          </p:cNvPicPr>
          <p:nvPr/>
        </p:nvPicPr>
        <p:blipFill>
          <a:blip r:embed="rId4"/>
          <a:stretch>
            <a:fillRect/>
          </a:stretch>
        </p:blipFill>
        <p:spPr>
          <a:xfrm>
            <a:off x="253699" y="1687710"/>
            <a:ext cx="11684601" cy="4902452"/>
          </a:xfrm>
          <a:prstGeom prst="rect">
            <a:avLst/>
          </a:prstGeom>
        </p:spPr>
      </p:pic>
      <p:sp>
        <p:nvSpPr>
          <p:cNvPr id="8" name="TextBox 7">
            <a:extLst>
              <a:ext uri="{FF2B5EF4-FFF2-40B4-BE49-F238E27FC236}">
                <a16:creationId xmlns:a16="http://schemas.microsoft.com/office/drawing/2014/main" id="{7C15FBA8-3E52-9267-70F8-D71C202B2D61}"/>
              </a:ext>
            </a:extLst>
          </p:cNvPr>
          <p:cNvSpPr txBox="1"/>
          <p:nvPr/>
        </p:nvSpPr>
        <p:spPr>
          <a:xfrm>
            <a:off x="2997200" y="518160"/>
            <a:ext cx="7958290" cy="584775"/>
          </a:xfrm>
          <a:prstGeom prst="rect">
            <a:avLst/>
          </a:prstGeom>
          <a:noFill/>
        </p:spPr>
        <p:txBody>
          <a:bodyPr wrap="square" rtlCol="0">
            <a:spAutoFit/>
          </a:bodyPr>
          <a:lstStyle/>
          <a:p>
            <a:r>
              <a:rPr lang="en-IN" sz="3200" dirty="0">
                <a:solidFill>
                  <a:schemeClr val="bg1"/>
                </a:solidFill>
              </a:rPr>
              <a:t>Sprint Completion Overview</a:t>
            </a:r>
          </a:p>
        </p:txBody>
      </p:sp>
    </p:spTree>
    <p:extLst>
      <p:ext uri="{BB962C8B-B14F-4D97-AF65-F5344CB8AC3E}">
        <p14:creationId xmlns:p14="http://schemas.microsoft.com/office/powerpoint/2010/main" val="328161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10347"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584775"/>
          </a:xfrm>
          <a:prstGeom prst="rect">
            <a:avLst/>
          </a:prstGeom>
          <a:noFill/>
        </p:spPr>
        <p:txBody>
          <a:bodyPr wrap="square">
            <a:spAutoFit/>
          </a:bodyPr>
          <a:lstStyle/>
          <a:p>
            <a:r>
              <a:rPr lang="en-IN" sz="32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a:cxnSpLocks/>
          </p:cNvCxnSpPr>
          <p:nvPr/>
        </p:nvCxnSpPr>
        <p:spPr>
          <a:xfrm>
            <a:off x="181439" y="1461617"/>
            <a:ext cx="1992801"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389BE691-F8FA-CF66-0760-555FCC6CA649}"/>
              </a:ext>
            </a:extLst>
          </p:cNvPr>
          <p:cNvSpPr txBox="1"/>
          <p:nvPr/>
        </p:nvSpPr>
        <p:spPr>
          <a:xfrm>
            <a:off x="323850" y="1980198"/>
            <a:ext cx="11400790" cy="3924151"/>
          </a:xfrm>
          <a:prstGeom prst="rect">
            <a:avLst/>
          </a:prstGeom>
          <a:noFill/>
        </p:spPr>
        <p:txBody>
          <a:bodyPr wrap="square">
            <a:spAutoFit/>
          </a:bodyPr>
          <a:lstStyle/>
          <a:p>
            <a:pPr algn="just"/>
            <a:r>
              <a:rPr lang="en-US" sz="2400" dirty="0">
                <a:solidFill>
                  <a:schemeClr val="bg1"/>
                </a:solidFill>
              </a:rPr>
              <a:t>	This project demonstrates the effective use of microservices architecture to build a scalable and modular Air Transport System. By leveraging key technologies such as Spring Boot, MySQL, and Eureka Server, we were able to create independently deployable services that communicate seamlessly. The integration of AWS for deployment further ensures that the system is robust, secure, and ready for real-world applications.</a:t>
            </a:r>
          </a:p>
          <a:p>
            <a:pPr algn="just"/>
            <a:endParaRPr lang="en-US" sz="900" dirty="0">
              <a:solidFill>
                <a:schemeClr val="bg1"/>
              </a:solidFill>
            </a:endParaRPr>
          </a:p>
          <a:p>
            <a:r>
              <a:rPr lang="en-US" sz="2400" dirty="0">
                <a:solidFill>
                  <a:schemeClr val="bg1"/>
                </a:solidFill>
              </a:rPr>
              <a:t>	The systematic approach, from the design of the database schema to the implementation of microservices, allowed for a clear separation of concerns and easy management of each service. The use of Feign Clients for inter-service communication, and the automated generation of unique codes for planes and airports, showcases the attention to detail and adherence to best practices.</a:t>
            </a:r>
          </a:p>
        </p:txBody>
      </p:sp>
    </p:spTree>
    <p:extLst>
      <p:ext uri="{BB962C8B-B14F-4D97-AF65-F5344CB8AC3E}">
        <p14:creationId xmlns:p14="http://schemas.microsoft.com/office/powerpoint/2010/main" val="2225945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23850" y="1686573"/>
            <a:ext cx="6727190" cy="3970318"/>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  </a:t>
            </a:r>
            <a:r>
              <a:rPr lang="en-IN" sz="1800" dirty="0">
                <a:effectLst/>
                <a:latin typeface="Neue Machina" panose="00000500000000000000" pitchFamily="50" charset="0"/>
                <a:ea typeface="Calibri" panose="020F0502020204030204" pitchFamily="34" charset="0"/>
              </a:rPr>
              <a:t>Balasaranya S</a:t>
            </a:r>
          </a:p>
          <a:p>
            <a:endParaRPr lang="en-IN" sz="1800" b="1" dirty="0">
              <a:effectLst/>
              <a:latin typeface="Neue Machina" panose="00000500000000000000" pitchFamily="50" charset="0"/>
              <a:ea typeface="Calibri" panose="020F0502020204030204" pitchFamily="34" charset="0"/>
            </a:endParaRPr>
          </a:p>
          <a:p>
            <a:r>
              <a:rPr lang="en-IN" sz="1800" b="1" dirty="0">
                <a:effectLst/>
                <a:latin typeface="Neue Machina" panose="00000500000000000000" pitchFamily="50" charset="0"/>
                <a:ea typeface="Calibri" panose="020F0502020204030204" pitchFamily="34" charset="0"/>
              </a:rPr>
              <a:t>Past Experience : </a:t>
            </a:r>
            <a:r>
              <a:rPr lang="en-IN" sz="1800" dirty="0">
                <a:effectLst/>
                <a:latin typeface="Neue Machina" panose="00000500000000000000" pitchFamily="50" charset="0"/>
                <a:ea typeface="Calibri" panose="020F0502020204030204" pitchFamily="34" charset="0"/>
              </a:rPr>
              <a:t>Fresher</a:t>
            </a:r>
          </a:p>
          <a:p>
            <a:endParaRPr lang="en-IN" sz="1800" b="1" dirty="0">
              <a:effectLst/>
              <a:latin typeface="Neue Machina" panose="00000500000000000000" pitchFamily="50" charset="0"/>
              <a:ea typeface="Calibri" panose="020F0502020204030204" pitchFamily="34" charset="0"/>
            </a:endParaRPr>
          </a:p>
          <a:p>
            <a:r>
              <a:rPr lang="en-IN" sz="1800" b="1" dirty="0">
                <a:effectLst/>
                <a:latin typeface="Neue Machina" panose="00000500000000000000" pitchFamily="50" charset="0"/>
                <a:ea typeface="Calibri" panose="020F0502020204030204" pitchFamily="34" charset="0"/>
              </a:rPr>
              <a:t>Qualification :  </a:t>
            </a:r>
            <a:r>
              <a:rPr lang="en-IN" sz="1800" dirty="0" err="1">
                <a:effectLst/>
                <a:latin typeface="Neue Machina" panose="00000500000000000000" pitchFamily="50" charset="0"/>
                <a:ea typeface="Calibri" panose="020F0502020204030204" pitchFamily="34" charset="0"/>
              </a:rPr>
              <a:t>B.Tech</a:t>
            </a:r>
            <a:r>
              <a:rPr lang="en-IN" sz="1800" dirty="0">
                <a:effectLst/>
                <a:latin typeface="Neue Machina" panose="00000500000000000000" pitchFamily="50" charset="0"/>
                <a:ea typeface="Calibri" panose="020F0502020204030204" pitchFamily="34" charset="0"/>
              </a:rPr>
              <a:t> Information Technology</a:t>
            </a:r>
          </a:p>
          <a:p>
            <a:endParaRPr lang="en-GB" b="1" dirty="0">
              <a:latin typeface="Neue Machina" panose="00000500000000000000" pitchFamily="50" charset="0"/>
            </a:endParaRPr>
          </a:p>
          <a:p>
            <a:pPr algn="just"/>
            <a:r>
              <a:rPr lang="en-IN" sz="1800" b="1" dirty="0">
                <a:effectLst/>
                <a:latin typeface="Neue Machina" panose="00000500000000000000" pitchFamily="50" charset="0"/>
                <a:ea typeface="Calibri" panose="020F0502020204030204" pitchFamily="34" charset="0"/>
              </a:rPr>
              <a:t>Career Summary :</a:t>
            </a:r>
            <a:r>
              <a:rPr lang="en-US" sz="1800" dirty="0">
                <a:effectLst/>
                <a:latin typeface="Neue Machina" panose="00000500000000000000" pitchFamily="50" charset="0"/>
                <a:ea typeface="Calibri" panose="020F0502020204030204" pitchFamily="34" charset="0"/>
              </a:rPr>
              <a:t>Enthusiastic and motivated Associate Software Engineer at </a:t>
            </a:r>
            <a:r>
              <a:rPr lang="en-US" sz="1800" i="1" dirty="0" err="1">
                <a:effectLst/>
                <a:latin typeface="Neue Machina" panose="00000500000000000000" pitchFamily="50" charset="0"/>
                <a:ea typeface="Calibri" panose="020F0502020204030204" pitchFamily="34" charset="0"/>
              </a:rPr>
              <a:t>Ascendion</a:t>
            </a:r>
            <a:r>
              <a:rPr lang="en-US" sz="1800" b="1" dirty="0">
                <a:effectLst/>
                <a:latin typeface="Neue Machina" panose="00000500000000000000" pitchFamily="50" charset="0"/>
                <a:ea typeface="Calibri" panose="020F0502020204030204" pitchFamily="34" charset="0"/>
              </a:rPr>
              <a:t>, </a:t>
            </a:r>
            <a:r>
              <a:rPr lang="en-US" dirty="0"/>
              <a:t>developing scalable web applications using Java and Spring Boot. Expertise in microservices architecture, database management, and leading agile teams.</a:t>
            </a:r>
            <a:r>
              <a:rPr lang="en-US" sz="1800" dirty="0">
                <a:effectLst/>
                <a:latin typeface="Neue Machina" panose="00000500000000000000" pitchFamily="50" charset="0"/>
                <a:ea typeface="Calibri" panose="020F0502020204030204" pitchFamily="34" charset="0"/>
              </a:rPr>
              <a:t> Recently graduated, I bring fresh perspectives and a passion for developing efficient, scalable software solutions. I am eager to contribute to innovative projects and grow my expertise within a dynamic and forward-thinking team.</a:t>
            </a:r>
            <a:endParaRPr lang="en-GB" dirty="0">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5416868"/>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p>
          <a:p>
            <a:endParaRPr lang="en-IN" b="1" dirty="0">
              <a:latin typeface="Neue Machina" panose="00000500000000000000" pitchFamily="50" charset="0"/>
              <a:ea typeface="Calibri" panose="020F0502020204030204" pitchFamily="34" charset="0"/>
            </a:endParaRPr>
          </a:p>
          <a:p>
            <a:pPr marL="285750" indent="-285750">
              <a:buFont typeface="Wingdings" panose="05000000000000000000" pitchFamily="2" charset="2"/>
              <a:buChar char="ü"/>
            </a:pPr>
            <a:r>
              <a:rPr lang="en-US" sz="1800" b="1" dirty="0">
                <a:latin typeface="Neue Machina" panose="00000500000000000000" pitchFamily="50" charset="0"/>
              </a:rPr>
              <a:t>Hands-on Experience: </a:t>
            </a:r>
            <a:r>
              <a:rPr lang="en-US" sz="1800" dirty="0">
                <a:latin typeface="Neue Machina" panose="00000500000000000000" pitchFamily="50" charset="0"/>
              </a:rPr>
              <a:t>Gained practical experience in core technologies such as Java, MySQL, Spring Boot, AWS, and microservices architecture.</a:t>
            </a:r>
          </a:p>
          <a:p>
            <a:endParaRPr lang="en-US" sz="800" dirty="0">
              <a:latin typeface="Neue Machina" panose="00000500000000000000" pitchFamily="50" charset="0"/>
            </a:endParaRPr>
          </a:p>
          <a:p>
            <a:pPr marL="285750" indent="-285750">
              <a:buFont typeface="Wingdings" panose="05000000000000000000" pitchFamily="2" charset="2"/>
              <a:buChar char="ü"/>
            </a:pPr>
            <a:r>
              <a:rPr lang="en-US" sz="1800" b="1" dirty="0">
                <a:latin typeface="Neue Machina" panose="00000500000000000000" pitchFamily="50" charset="0"/>
              </a:rPr>
              <a:t>Problem-Solving Skills: </a:t>
            </a:r>
            <a:r>
              <a:rPr lang="en-US" sz="1800" dirty="0">
                <a:latin typeface="Neue Machina" panose="00000500000000000000" pitchFamily="50" charset="0"/>
              </a:rPr>
              <a:t>Developed the ability to approach complex problems with structured and efficient solutions.</a:t>
            </a:r>
          </a:p>
          <a:p>
            <a:endParaRPr lang="en-US" sz="800" dirty="0">
              <a:latin typeface="Neue Machina" panose="00000500000000000000" pitchFamily="50" charset="0"/>
            </a:endParaRPr>
          </a:p>
          <a:p>
            <a:pPr marL="285750" indent="-285750">
              <a:buFont typeface="Wingdings" panose="05000000000000000000" pitchFamily="2" charset="2"/>
              <a:buChar char="ü"/>
            </a:pPr>
            <a:r>
              <a:rPr lang="en-US" sz="1800" b="1" dirty="0">
                <a:latin typeface="Neue Machina" panose="00000500000000000000" pitchFamily="50" charset="0"/>
              </a:rPr>
              <a:t>Project Implementation:</a:t>
            </a:r>
            <a:r>
              <a:rPr lang="en-US" sz="1800" dirty="0">
                <a:latin typeface="Neue Machina" panose="00000500000000000000" pitchFamily="50" charset="0"/>
              </a:rPr>
              <a:t> Learned how to apply theoretical knowledge to real-world projects, understanding the entire software development lifecycle.</a:t>
            </a:r>
          </a:p>
          <a:p>
            <a:endParaRPr lang="en-US" sz="800" dirty="0">
              <a:latin typeface="Neue Machina" panose="00000500000000000000" pitchFamily="50" charset="0"/>
            </a:endParaRPr>
          </a:p>
          <a:p>
            <a:pPr marL="285750" indent="-285750">
              <a:buFont typeface="Wingdings" panose="05000000000000000000" pitchFamily="2" charset="2"/>
              <a:buChar char="ü"/>
            </a:pPr>
            <a:r>
              <a:rPr lang="en-US" sz="1800" b="1" dirty="0">
                <a:latin typeface="Neue Machina" panose="00000500000000000000" pitchFamily="50" charset="0"/>
              </a:rPr>
              <a:t>Code Quality: </a:t>
            </a:r>
            <a:r>
              <a:rPr lang="en-US" sz="1800" dirty="0">
                <a:latin typeface="Neue Machina" panose="00000500000000000000" pitchFamily="50" charset="0"/>
              </a:rPr>
              <a:t>Adopted best practices in coding, including writing clean, maintainable code and following coding standards.</a:t>
            </a:r>
          </a:p>
          <a:p>
            <a:endParaRPr lang="en-US" sz="800" dirty="0">
              <a:latin typeface="Neue Machina" panose="00000500000000000000" pitchFamily="50" charset="0"/>
            </a:endParaRPr>
          </a:p>
          <a:p>
            <a:pPr marL="285750" indent="-285750">
              <a:buFont typeface="Wingdings" panose="05000000000000000000" pitchFamily="2" charset="2"/>
              <a:buChar char="ü"/>
            </a:pPr>
            <a:r>
              <a:rPr lang="en-US" sz="1800" b="1" dirty="0">
                <a:latin typeface="Neue Machina" panose="00000500000000000000" pitchFamily="50" charset="0"/>
              </a:rPr>
              <a:t>Agile Methodologies: </a:t>
            </a:r>
            <a:r>
              <a:rPr lang="en-US" sz="1800" dirty="0">
                <a:latin typeface="Neue Machina" panose="00000500000000000000" pitchFamily="50" charset="0"/>
              </a:rPr>
              <a:t>Gained familiarity with agile frameworks and how to work effectively within a sprint-based development environment.</a:t>
            </a:r>
          </a:p>
          <a:p>
            <a:endParaRPr lang="en-US" sz="800" dirty="0">
              <a:latin typeface="Neue Machina" panose="00000500000000000000" pitchFamily="50" charset="0"/>
            </a:endParaRPr>
          </a:p>
          <a:p>
            <a:pPr marL="285750" indent="-285750">
              <a:buFont typeface="Wingdings" panose="05000000000000000000" pitchFamily="2" charset="2"/>
              <a:buChar char="ü"/>
            </a:pPr>
            <a:r>
              <a:rPr lang="en-US" sz="1800" b="1" dirty="0">
                <a:latin typeface="Neue Machina" panose="00000500000000000000" pitchFamily="50" charset="0"/>
              </a:rPr>
              <a:t>Version Control: </a:t>
            </a:r>
            <a:r>
              <a:rPr lang="en-US" sz="1800" dirty="0">
                <a:latin typeface="Neue Machina" panose="00000500000000000000" pitchFamily="50" charset="0"/>
              </a:rPr>
              <a:t>Learned to use version control systems (like Git) for collaborative coding and managing project versions.</a:t>
            </a:r>
            <a:endParaRPr lang="en-GB" sz="1800"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7042150" cy="6709529"/>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p>
          <a:p>
            <a:endParaRPr lang="en-IN" b="1" dirty="0">
              <a:effectLst/>
              <a:latin typeface="Neue Machina" panose="00000500000000000000" pitchFamily="50" charset="0"/>
              <a:ea typeface="Calibri" panose="020F0502020204030204" pitchFamily="34" charset="0"/>
              <a:cs typeface="Segoe UI" panose="020B0502040204020203" pitchFamily="34" charset="0"/>
            </a:endParaRPr>
          </a:p>
          <a:p>
            <a:pPr algn="just"/>
            <a:r>
              <a:rPr lang="en-US" sz="1600" dirty="0">
                <a:latin typeface="Neue Machina" panose="00000500000000000000" pitchFamily="50" charset="0"/>
                <a:ea typeface="Calibri" panose="020F0502020204030204" pitchFamily="34" charset="0"/>
                <a:cs typeface="Segoe UI" panose="020B0502040204020203" pitchFamily="34" charset="0"/>
              </a:rPr>
              <a:t>             </a:t>
            </a:r>
            <a:r>
              <a:rPr lang="en-US" sz="1600" dirty="0">
                <a:effectLst/>
                <a:latin typeface="Neue Machina" panose="00000500000000000000" pitchFamily="50" charset="0"/>
                <a:ea typeface="Calibri" panose="020F0502020204030204" pitchFamily="34" charset="0"/>
                <a:cs typeface="Segoe UI" panose="020B0502040204020203" pitchFamily="34" charset="0"/>
              </a:rPr>
              <a:t>The Air Transport System (ATS) Capstone Project requires developing a comprehensive software solution for managing various aspects of air transportation, specifically tailored for administrators. </a:t>
            </a:r>
          </a:p>
          <a:p>
            <a:pPr marL="285750" indent="-285750" algn="just">
              <a:buFont typeface="Arial" panose="020B0604020202020204" pitchFamily="34" charset="0"/>
              <a:buChar char="•"/>
            </a:pPr>
            <a:r>
              <a:rPr lang="en-US" sz="1600" dirty="0">
                <a:effectLst/>
                <a:latin typeface="Neue Machina" panose="00000500000000000000" pitchFamily="50" charset="0"/>
                <a:ea typeface="Calibri" panose="020F0502020204030204" pitchFamily="34" charset="0"/>
                <a:cs typeface="Segoe UI" panose="020B0502040204020203" pitchFamily="34" charset="0"/>
              </a:rPr>
              <a:t>The application must be built using Spring Boot and microservices architecture, deployed on AWS, and should enable administrators to manage and view details of airports, planes, and passenger bookings. </a:t>
            </a:r>
          </a:p>
          <a:p>
            <a:pPr marL="285750" indent="-285750" algn="just">
              <a:buFont typeface="Arial" panose="020B0604020202020204" pitchFamily="34" charset="0"/>
              <a:buChar char="•"/>
            </a:pPr>
            <a:r>
              <a:rPr lang="en-US" sz="1600" dirty="0">
                <a:effectLst/>
                <a:latin typeface="Neue Machina" panose="00000500000000000000" pitchFamily="50" charset="0"/>
                <a:ea typeface="Calibri" panose="020F0502020204030204" pitchFamily="34" charset="0"/>
                <a:cs typeface="Segoe UI" panose="020B0502040204020203" pitchFamily="34" charset="0"/>
              </a:rPr>
              <a:t>Key functionalities include secure login with account lockout after multiple failed attempts, the ability to view and manage airport and plane details with auto-generated codes, and comprehensive booking management. </a:t>
            </a:r>
          </a:p>
          <a:p>
            <a:pPr marL="285750" indent="-285750" algn="just">
              <a:buFont typeface="Arial" panose="020B0604020202020204" pitchFamily="34" charset="0"/>
              <a:buChar char="•"/>
            </a:pPr>
            <a:r>
              <a:rPr lang="en-US" sz="1600" dirty="0">
                <a:effectLst/>
                <a:latin typeface="Neue Machina" panose="00000500000000000000" pitchFamily="50" charset="0"/>
                <a:ea typeface="Calibri" panose="020F0502020204030204" pitchFamily="34" charset="0"/>
                <a:cs typeface="Segoe UI" panose="020B0502040204020203" pitchFamily="34" charset="0"/>
              </a:rPr>
              <a:t>The project also emphasizes the use of industry best practices such as proper coding standards, modular design, robust exception handling, and effective validation across different layers of the application.</a:t>
            </a:r>
          </a:p>
          <a:p>
            <a:pPr marL="285750" indent="-285750" algn="just">
              <a:buFont typeface="Arial" panose="020B0604020202020204" pitchFamily="34" charset="0"/>
              <a:buChar char="•"/>
            </a:pPr>
            <a:r>
              <a:rPr lang="en-US" sz="1600" dirty="0">
                <a:effectLst/>
                <a:latin typeface="Neue Machina" panose="00000500000000000000" pitchFamily="50" charset="0"/>
                <a:ea typeface="Calibri" panose="020F0502020204030204" pitchFamily="34" charset="0"/>
                <a:cs typeface="Segoe UI" panose="020B0502040204020203" pitchFamily="34" charset="0"/>
              </a:rPr>
              <a:t> Additionally, the system must be integrated with a service registry, perform client-side load balancing, and ensure seamless operation through a dynamic API gateway. The backend will use MySQL, with Spring Data JPA and Hibernate for ORM, and all REST APIs are to be thoroughly tested using Postman.</a:t>
            </a:r>
          </a:p>
          <a:p>
            <a:pPr algn="just"/>
            <a:r>
              <a:rPr lang="en-US" sz="1600" dirty="0">
                <a:effectLst/>
                <a:latin typeface="Neue Machina" panose="00000500000000000000" pitchFamily="50" charset="0"/>
                <a:ea typeface="Calibri" panose="020F0502020204030204" pitchFamily="34" charset="0"/>
                <a:cs typeface="Segoe UI" panose="020B0502040204020203" pitchFamily="34" charset="0"/>
              </a:rPr>
              <a:t>This project demands a solid grasp of microservices architecture, cloud deployment, and software development best practices to deliver a scalable, efficient, and maintainable system.</a:t>
            </a:r>
            <a:endParaRPr lang="en-IN" sz="1600" dirty="0">
              <a:effectLst/>
              <a:latin typeface="Neue Machina" panose="00000500000000000000" pitchFamily="50" charset="0"/>
              <a:ea typeface="Calibri" panose="020F0502020204030204" pitchFamily="34" charset="0"/>
              <a:cs typeface="Segoe UI" panose="020B0502040204020203" pitchFamily="34" charset="0"/>
            </a:endParaRPr>
          </a:p>
          <a:p>
            <a:endParaRPr lang="en-IN" b="1" dirty="0">
              <a:latin typeface="Neue Machina" panose="00000500000000000000" pitchFamily="50" charset="0"/>
              <a:ea typeface="Calibri" panose="020F0502020204030204" pitchFamily="34" charset="0"/>
              <a:cs typeface="Segoe UI" panose="020B0502040204020203" pitchFamily="34" charset="0"/>
            </a:endParaRPr>
          </a:p>
          <a:p>
            <a:endParaRPr lang="en-IN" b="1" dirty="0">
              <a:effectLst/>
              <a:latin typeface="Neue Machina" panose="00000500000000000000" pitchFamily="50" charset="0"/>
              <a:ea typeface="Calibri" panose="020F0502020204030204" pitchFamily="34" charset="0"/>
              <a:cs typeface="Segoe UI" panose="020B0502040204020203" pitchFamily="34" charset="0"/>
            </a:endParaRPr>
          </a:p>
          <a:p>
            <a:endParaRPr lang="en-IN" b="1" dirty="0">
              <a:effectLst/>
              <a:latin typeface="Neue Machina" panose="00000500000000000000" pitchFamily="50" charset="0"/>
              <a:ea typeface="Calibri" panose="020F0502020204030204" pitchFamily="34" charset="0"/>
              <a:cs typeface="Segoe UI" panose="020B0502040204020203" pitchFamily="34" charset="0"/>
            </a:endParaRPr>
          </a:p>
          <a:p>
            <a:endParaRPr lang="en-IN" b="1" dirty="0">
              <a:latin typeface="Neue Machina" panose="00000500000000000000" pitchFamily="50" charset="0"/>
              <a:ea typeface="Calibri" panose="020F0502020204030204" pitchFamily="34" charset="0"/>
              <a:cs typeface="Segoe UI" panose="020B0502040204020203" pitchFamily="34" charset="0"/>
            </a:endParaRPr>
          </a:p>
          <a:p>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61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t>
            </a:r>
          </a:p>
          <a:p>
            <a:endParaRPr lang="en-US" sz="2000" dirty="0"/>
          </a:p>
          <a:p>
            <a:endParaRPr lang="en-US" sz="2000" dirty="0"/>
          </a:p>
          <a:p>
            <a:r>
              <a:rPr lang="en-US" sz="2000" dirty="0"/>
              <a:t>     </a:t>
            </a:r>
            <a:endParaRPr lang="en-GB" dirty="0"/>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94970" y="118999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88E90A0B-5DEF-CAA0-3945-009D5502D32C}"/>
              </a:ext>
            </a:extLst>
          </p:cNvPr>
          <p:cNvSpPr txBox="1"/>
          <p:nvPr/>
        </p:nvSpPr>
        <p:spPr>
          <a:xfrm>
            <a:off x="304800" y="812800"/>
            <a:ext cx="11297920" cy="6370975"/>
          </a:xfrm>
          <a:prstGeom prst="rect">
            <a:avLst/>
          </a:prstGeom>
          <a:noFill/>
        </p:spPr>
        <p:txBody>
          <a:bodyPr wrap="square" rtlCol="0">
            <a:spAutoFit/>
          </a:bodyPr>
          <a:lstStyle/>
          <a:p>
            <a:r>
              <a:rPr lang="en-US" sz="2000" dirty="0">
                <a:solidFill>
                  <a:schemeClr val="bg1"/>
                </a:solidFill>
              </a:rPr>
              <a:t>Key Technologies Used To Build the Project.</a:t>
            </a:r>
          </a:p>
          <a:p>
            <a:endParaRPr lang="en-US" sz="1200" dirty="0">
              <a:solidFill>
                <a:schemeClr val="bg1"/>
              </a:solidFill>
            </a:endParaRPr>
          </a:p>
          <a:p>
            <a:pPr marL="285750" indent="-285750" algn="just">
              <a:buFont typeface="Wingdings" panose="05000000000000000000" pitchFamily="2" charset="2"/>
              <a:buChar char="ü"/>
            </a:pPr>
            <a:r>
              <a:rPr lang="en-US" sz="1600" i="1" u="sng" dirty="0">
                <a:solidFill>
                  <a:schemeClr val="bg1"/>
                </a:solidFill>
              </a:rPr>
              <a:t>Spring Boot</a:t>
            </a:r>
            <a:r>
              <a:rPr lang="en-US" sz="1400" i="1" u="sng" dirty="0">
                <a:solidFill>
                  <a:schemeClr val="bg1"/>
                </a:solidFill>
              </a:rPr>
              <a:t>: </a:t>
            </a:r>
            <a:r>
              <a:rPr lang="en-US" sz="1400" dirty="0">
                <a:solidFill>
                  <a:schemeClr val="bg1"/>
                </a:solidFill>
              </a:rPr>
              <a:t>A framework for building production-ready applications quickly. It was used to develop the microservices for the Air Transport System (ATS), providing features like dependency injection.</a:t>
            </a:r>
          </a:p>
          <a:p>
            <a:pPr algn="just"/>
            <a:endParaRPr lang="en-US" sz="1200" dirty="0">
              <a:solidFill>
                <a:schemeClr val="bg1"/>
              </a:solidFill>
            </a:endParaRPr>
          </a:p>
          <a:p>
            <a:pPr marL="285750" indent="-285750" algn="just">
              <a:buFont typeface="Wingdings" panose="05000000000000000000" pitchFamily="2" charset="2"/>
              <a:buChar char="ü"/>
            </a:pPr>
            <a:r>
              <a:rPr lang="en-US" sz="1600" i="1" u="sng" dirty="0">
                <a:solidFill>
                  <a:schemeClr val="bg1"/>
                </a:solidFill>
              </a:rPr>
              <a:t>Spring Cloud: </a:t>
            </a:r>
            <a:r>
              <a:rPr lang="en-US" sz="1400" dirty="0">
                <a:solidFill>
                  <a:schemeClr val="bg1"/>
                </a:solidFill>
              </a:rPr>
              <a:t>A set of tools for managing distributed systems and microservices. It was used for service discovery, configuration management, and API gateway in conjunction with Eureka and Feign Client.</a:t>
            </a:r>
          </a:p>
          <a:p>
            <a:pPr algn="just"/>
            <a:endParaRPr lang="en-US" sz="1200" dirty="0">
              <a:solidFill>
                <a:schemeClr val="bg1"/>
              </a:solidFill>
            </a:endParaRPr>
          </a:p>
          <a:p>
            <a:pPr marL="285750" indent="-285750" algn="just">
              <a:buFont typeface="Wingdings" panose="05000000000000000000" pitchFamily="2" charset="2"/>
              <a:buChar char="ü"/>
            </a:pPr>
            <a:r>
              <a:rPr lang="en-US" sz="1600" i="1" u="sng" dirty="0">
                <a:solidFill>
                  <a:schemeClr val="bg1"/>
                </a:solidFill>
              </a:rPr>
              <a:t>Spring Data JPA: </a:t>
            </a:r>
            <a:r>
              <a:rPr lang="en-US" sz="1400" dirty="0">
                <a:solidFill>
                  <a:schemeClr val="bg1"/>
                </a:solidFill>
              </a:rPr>
              <a:t>A data access framework that provides repository support for various databases. It was used to interact with the MySQL database, allowing the creation of repositories for CRUD operations.</a:t>
            </a:r>
          </a:p>
          <a:p>
            <a:pPr algn="just"/>
            <a:endParaRPr lang="en-US" sz="1200" dirty="0">
              <a:solidFill>
                <a:schemeClr val="bg1"/>
              </a:solidFill>
            </a:endParaRPr>
          </a:p>
          <a:p>
            <a:pPr marL="285750" indent="-285750" algn="just">
              <a:buFont typeface="Wingdings" panose="05000000000000000000" pitchFamily="2" charset="2"/>
              <a:buChar char="ü"/>
            </a:pPr>
            <a:r>
              <a:rPr lang="en-US" sz="1600" i="1" u="sng" dirty="0">
                <a:solidFill>
                  <a:schemeClr val="bg1"/>
                </a:solidFill>
              </a:rPr>
              <a:t>MySQL: </a:t>
            </a:r>
            <a:r>
              <a:rPr lang="en-US" sz="1400" dirty="0">
                <a:solidFill>
                  <a:schemeClr val="bg1"/>
                </a:solidFill>
              </a:rPr>
              <a:t>A relational database management system. MySQL Workbench was used to design and manage the database schema, including tables for planes, airports, bookings, etc.</a:t>
            </a:r>
          </a:p>
          <a:p>
            <a:pPr algn="just"/>
            <a:endParaRPr lang="en-US" sz="1200" dirty="0">
              <a:solidFill>
                <a:schemeClr val="bg1"/>
              </a:solidFill>
            </a:endParaRPr>
          </a:p>
          <a:p>
            <a:pPr marL="285750" indent="-285750" algn="just">
              <a:buFont typeface="Wingdings" panose="05000000000000000000" pitchFamily="2" charset="2"/>
              <a:buChar char="ü"/>
            </a:pPr>
            <a:r>
              <a:rPr lang="en-US" sz="1600" i="1" u="sng" dirty="0">
                <a:solidFill>
                  <a:schemeClr val="bg1"/>
                </a:solidFill>
              </a:rPr>
              <a:t>Eureka Server: </a:t>
            </a:r>
            <a:r>
              <a:rPr lang="en-US" sz="1400" dirty="0">
                <a:solidFill>
                  <a:schemeClr val="bg1"/>
                </a:solidFill>
              </a:rPr>
              <a:t>A service registry provided by Netflix OSS. It was used for service discovery, allowing microservices to register themselves and discover other services.</a:t>
            </a:r>
          </a:p>
          <a:p>
            <a:pPr algn="just"/>
            <a:endParaRPr lang="en-US" sz="1200" dirty="0">
              <a:solidFill>
                <a:schemeClr val="bg1"/>
              </a:solidFill>
            </a:endParaRPr>
          </a:p>
          <a:p>
            <a:pPr marL="285750" indent="-285750" algn="just">
              <a:buFont typeface="Wingdings" panose="05000000000000000000" pitchFamily="2" charset="2"/>
              <a:buChar char="ü"/>
            </a:pPr>
            <a:r>
              <a:rPr lang="en-US" sz="1600" i="1" u="sng" dirty="0">
                <a:solidFill>
                  <a:schemeClr val="bg1"/>
                </a:solidFill>
              </a:rPr>
              <a:t>Feign Client: </a:t>
            </a:r>
            <a:r>
              <a:rPr lang="en-US" sz="1400" dirty="0">
                <a:solidFill>
                  <a:schemeClr val="bg1"/>
                </a:solidFill>
              </a:rPr>
              <a:t>A declarative HTTP client that integrates with Spring Cloud. It was used to communicate between microservices, such as between the Login microservice and Admin microservice.</a:t>
            </a:r>
          </a:p>
          <a:p>
            <a:pPr algn="just"/>
            <a:endParaRPr lang="en-US" sz="1200" dirty="0">
              <a:solidFill>
                <a:schemeClr val="bg1"/>
              </a:solidFill>
            </a:endParaRPr>
          </a:p>
          <a:p>
            <a:pPr marL="285750" indent="-285750" algn="just">
              <a:buFont typeface="Wingdings" panose="05000000000000000000" pitchFamily="2" charset="2"/>
              <a:buChar char="ü"/>
            </a:pPr>
            <a:r>
              <a:rPr lang="en-US" sz="1600" i="1" u="sng" dirty="0">
                <a:solidFill>
                  <a:schemeClr val="bg1"/>
                </a:solidFill>
              </a:rPr>
              <a:t>Postman</a:t>
            </a:r>
            <a:r>
              <a:rPr lang="en-US" sz="1600" dirty="0">
                <a:solidFill>
                  <a:schemeClr val="bg1"/>
                </a:solidFill>
              </a:rPr>
              <a:t>: </a:t>
            </a:r>
            <a:r>
              <a:rPr lang="en-US" sz="1400" dirty="0">
                <a:solidFill>
                  <a:schemeClr val="bg1"/>
                </a:solidFill>
              </a:rPr>
              <a:t>An API testing tool used to test the endpoints of the microservices, ensuring that they function as expected.</a:t>
            </a:r>
          </a:p>
          <a:p>
            <a:pPr algn="just"/>
            <a:endParaRPr lang="en-US" sz="1200" dirty="0">
              <a:solidFill>
                <a:schemeClr val="bg1"/>
              </a:solidFill>
            </a:endParaRPr>
          </a:p>
          <a:p>
            <a:pPr marL="285750" indent="-285750" algn="just">
              <a:buFont typeface="Wingdings" panose="05000000000000000000" pitchFamily="2" charset="2"/>
              <a:buChar char="ü"/>
            </a:pPr>
            <a:r>
              <a:rPr lang="en-US" sz="1600" i="1" u="sng" dirty="0">
                <a:solidFill>
                  <a:schemeClr val="bg1"/>
                </a:solidFill>
              </a:rPr>
              <a:t>IntelliJ IDEA: </a:t>
            </a:r>
            <a:r>
              <a:rPr lang="en-US" sz="1400" dirty="0">
                <a:solidFill>
                  <a:schemeClr val="bg1"/>
                </a:solidFill>
              </a:rPr>
              <a:t>The integrated development environment (IDE) used for coding, debugging, and managing the project.</a:t>
            </a:r>
          </a:p>
          <a:p>
            <a:pPr algn="just"/>
            <a:endParaRPr lang="en-US" sz="1200" dirty="0">
              <a:solidFill>
                <a:schemeClr val="bg1"/>
              </a:solidFill>
            </a:endParaRPr>
          </a:p>
          <a:p>
            <a:pPr marL="285750" indent="-285750" algn="just">
              <a:buFont typeface="Wingdings" panose="05000000000000000000" pitchFamily="2" charset="2"/>
              <a:buChar char="ü"/>
            </a:pPr>
            <a:r>
              <a:rPr lang="en-US" sz="1600" i="1" u="sng" dirty="0">
                <a:solidFill>
                  <a:schemeClr val="bg1"/>
                </a:solidFill>
              </a:rPr>
              <a:t>Maven</a:t>
            </a:r>
            <a:r>
              <a:rPr lang="en-US" sz="1600" dirty="0">
                <a:solidFill>
                  <a:schemeClr val="bg1"/>
                </a:solidFill>
              </a:rPr>
              <a:t>: </a:t>
            </a:r>
            <a:r>
              <a:rPr lang="en-US" sz="1400" dirty="0">
                <a:solidFill>
                  <a:schemeClr val="bg1"/>
                </a:solidFill>
              </a:rPr>
              <a:t>A build automation tool used for managing project dependencies and building the application</a:t>
            </a:r>
            <a:endParaRPr lang="en-GB" sz="1400" dirty="0">
              <a:solidFill>
                <a:schemeClr val="bg1"/>
              </a:solidFill>
            </a:endParaRPr>
          </a:p>
          <a:p>
            <a:endParaRPr lang="en-IN" sz="4400" dirty="0">
              <a:solidFill>
                <a:schemeClr val="bg1"/>
              </a:solidFill>
            </a:endParaRPr>
          </a:p>
        </p:txBody>
      </p:sp>
    </p:spTree>
    <p:extLst>
      <p:ext uri="{BB962C8B-B14F-4D97-AF65-F5344CB8AC3E}">
        <p14:creationId xmlns:p14="http://schemas.microsoft.com/office/powerpoint/2010/main" val="149034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10347" y="-2032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31B970E-992F-42D0-4FC1-CB5C276E94F2}"/>
              </a:ext>
            </a:extLst>
          </p:cNvPr>
          <p:cNvCxnSpPr/>
          <p:nvPr/>
        </p:nvCxnSpPr>
        <p:spPr>
          <a:xfrm>
            <a:off x="344170" y="1316384"/>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84AC52D-79A4-E5A2-3E3C-DEB6B674C282}"/>
              </a:ext>
            </a:extLst>
          </p:cNvPr>
          <p:cNvSpPr txBox="1"/>
          <p:nvPr/>
        </p:nvSpPr>
        <p:spPr>
          <a:xfrm>
            <a:off x="426720" y="802649"/>
            <a:ext cx="2540000" cy="461665"/>
          </a:xfrm>
          <a:prstGeom prst="rect">
            <a:avLst/>
          </a:prstGeom>
          <a:noFill/>
        </p:spPr>
        <p:txBody>
          <a:bodyPr wrap="square" rtlCol="0">
            <a:spAutoFit/>
          </a:bodyPr>
          <a:lstStyle/>
          <a:p>
            <a:r>
              <a:rPr lang="en-IN" sz="2400" dirty="0">
                <a:solidFill>
                  <a:schemeClr val="bg1"/>
                </a:solidFill>
              </a:rPr>
              <a:t>Database Design</a:t>
            </a:r>
          </a:p>
        </p:txBody>
      </p:sp>
      <p:pic>
        <p:nvPicPr>
          <p:cNvPr id="9" name="Picture 8" descr="A diagram of a computer&#10;&#10;Description automatically generated with medium confidence">
            <a:extLst>
              <a:ext uri="{FF2B5EF4-FFF2-40B4-BE49-F238E27FC236}">
                <a16:creationId xmlns:a16="http://schemas.microsoft.com/office/drawing/2014/main" id="{FECAB5B7-9346-8671-A826-B80D39073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120" y="1524002"/>
            <a:ext cx="7874000" cy="5059674"/>
          </a:xfrm>
          <a:prstGeom prst="rect">
            <a:avLst/>
          </a:prstGeom>
        </p:spPr>
      </p:pic>
    </p:spTree>
    <p:extLst>
      <p:ext uri="{BB962C8B-B14F-4D97-AF65-F5344CB8AC3E}">
        <p14:creationId xmlns:p14="http://schemas.microsoft.com/office/powerpoint/2010/main" val="3790339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A low angle view of a building&#10;&#10;Description automatically generated with medium confidence">
            <a:extLst>
              <a:ext uri="{FF2B5EF4-FFF2-40B4-BE49-F238E27FC236}">
                <a16:creationId xmlns:a16="http://schemas.microsoft.com/office/drawing/2014/main" id="{1E6411A6-5A65-B82C-39BB-E725D4DB95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445" r="11960"/>
          <a:stretch/>
        </p:blipFill>
        <p:spPr>
          <a:xfrm>
            <a:off x="7705638" y="0"/>
            <a:ext cx="4486361" cy="6858000"/>
          </a:xfrm>
          <a:prstGeom prst="rect">
            <a:avLst/>
          </a:prstGeom>
        </p:spPr>
      </p:pic>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cxnSp>
        <p:nvCxnSpPr>
          <p:cNvPr id="14" name="Straight Connector 13">
            <a:extLst>
              <a:ext uri="{FF2B5EF4-FFF2-40B4-BE49-F238E27FC236}">
                <a16:creationId xmlns:a16="http://schemas.microsoft.com/office/drawing/2014/main" id="{D3ADE854-0644-F543-CEE1-77FCBDE8E201}"/>
              </a:ext>
            </a:extLst>
          </p:cNvPr>
          <p:cNvCxnSpPr/>
          <p:nvPr/>
        </p:nvCxnSpPr>
        <p:spPr>
          <a:xfrm>
            <a:off x="323850" y="1426716"/>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C227C50D-70A1-09E4-EC22-86EA00785CC6}"/>
              </a:ext>
            </a:extLst>
          </p:cNvPr>
          <p:cNvSpPr txBox="1"/>
          <p:nvPr/>
        </p:nvSpPr>
        <p:spPr>
          <a:xfrm>
            <a:off x="323850" y="1706881"/>
            <a:ext cx="7133590" cy="4154984"/>
          </a:xfrm>
          <a:prstGeom prst="rect">
            <a:avLst/>
          </a:prstGeom>
          <a:noFill/>
        </p:spPr>
        <p:txBody>
          <a:bodyPr wrap="square" rtlCol="0">
            <a:spAutoFit/>
          </a:bodyPr>
          <a:lstStyle/>
          <a:p>
            <a:pPr marL="342900" indent="-342900">
              <a:buFont typeface="Wingdings" panose="05000000000000000000" pitchFamily="2" charset="2"/>
              <a:buChar char="v"/>
            </a:pPr>
            <a:r>
              <a:rPr lang="en-US" sz="2400" dirty="0"/>
              <a:t>Implemented auto-generation of unique codes for planes and airports (e.g., "P0001", "A0001") to ensure data integrity.</a:t>
            </a:r>
          </a:p>
          <a:p>
            <a:endParaRPr lang="en-US" sz="800" dirty="0"/>
          </a:p>
          <a:p>
            <a:pPr marL="342900" indent="-342900">
              <a:buFont typeface="Wingdings" panose="05000000000000000000" pitchFamily="2" charset="2"/>
              <a:buChar char="v"/>
            </a:pPr>
            <a:r>
              <a:rPr lang="en-US" sz="2400" dirty="0"/>
              <a:t>Secure login feature with email and password validation, along with account lockout functionality after multiple failed login attempts.</a:t>
            </a:r>
          </a:p>
          <a:p>
            <a:endParaRPr lang="en-US" sz="800" dirty="0"/>
          </a:p>
          <a:p>
            <a:pPr marL="342900" indent="-342900">
              <a:buFont typeface="Wingdings" panose="05000000000000000000" pitchFamily="2" charset="2"/>
              <a:buChar char="v"/>
            </a:pPr>
            <a:r>
              <a:rPr lang="en-US" sz="2400" dirty="0"/>
              <a:t>Integrated various microservices using Eureka Server for easy management and scalability.</a:t>
            </a:r>
          </a:p>
          <a:p>
            <a:endParaRPr lang="en-US" sz="800" dirty="0"/>
          </a:p>
          <a:p>
            <a:pPr marL="342900" indent="-342900">
              <a:buFont typeface="Wingdings" panose="05000000000000000000" pitchFamily="2" charset="2"/>
              <a:buChar char="v"/>
            </a:pPr>
            <a:r>
              <a:rPr lang="en-US" sz="2400" dirty="0"/>
              <a:t>Deployed the system on AWS, ensuring high availability and performance.</a:t>
            </a:r>
          </a:p>
        </p:txBody>
      </p:sp>
      <p:sp>
        <p:nvSpPr>
          <p:cNvPr id="3" name="TextBox 2">
            <a:extLst>
              <a:ext uri="{FF2B5EF4-FFF2-40B4-BE49-F238E27FC236}">
                <a16:creationId xmlns:a16="http://schemas.microsoft.com/office/drawing/2014/main" id="{6AF26F96-0693-378F-8906-06DFA233DE3D}"/>
              </a:ext>
            </a:extLst>
          </p:cNvPr>
          <p:cNvSpPr txBox="1"/>
          <p:nvPr/>
        </p:nvSpPr>
        <p:spPr>
          <a:xfrm>
            <a:off x="323850" y="902226"/>
            <a:ext cx="3916195" cy="523220"/>
          </a:xfrm>
          <a:prstGeom prst="rect">
            <a:avLst/>
          </a:prstGeom>
          <a:noFill/>
        </p:spPr>
        <p:txBody>
          <a:bodyPr wrap="square" rtlCol="0">
            <a:spAutoFit/>
          </a:bodyPr>
          <a:lstStyle/>
          <a:p>
            <a:r>
              <a:rPr lang="en-IN" sz="2800" b="1" dirty="0"/>
              <a:t>Project Highlights</a:t>
            </a:r>
          </a:p>
        </p:txBody>
      </p:sp>
    </p:spTree>
    <p:extLst>
      <p:ext uri="{BB962C8B-B14F-4D97-AF65-F5344CB8AC3E}">
        <p14:creationId xmlns:p14="http://schemas.microsoft.com/office/powerpoint/2010/main" val="353370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11908961" cy="461665"/>
          </a:xfrm>
          <a:prstGeom prst="rect">
            <a:avLst/>
          </a:prstGeom>
          <a:noFill/>
        </p:spPr>
        <p:txBody>
          <a:bodyPr wrap="square">
            <a:spAutoFit/>
          </a:bodyPr>
          <a:lstStyle/>
          <a:p>
            <a:pPr algn="ctr"/>
            <a:r>
              <a:rPr lang="en-IN" sz="2400" b="1" dirty="0">
                <a:solidFill>
                  <a:schemeClr val="bg1"/>
                </a:solidFill>
                <a:latin typeface="Neue Machina" panose="00000500000000000000" pitchFamily="50" charset="0"/>
                <a:ea typeface="Calibri" panose="020F0502020204030204" pitchFamily="34" charset="0"/>
              </a:rPr>
              <a:t>Eureka </a:t>
            </a:r>
            <a:r>
              <a:rPr lang="en-IN" sz="2400" b="1" dirty="0" err="1">
                <a:solidFill>
                  <a:schemeClr val="bg1"/>
                </a:solidFill>
                <a:latin typeface="Neue Machina" panose="00000500000000000000" pitchFamily="50" charset="0"/>
                <a:ea typeface="Calibri" panose="020F0502020204030204" pitchFamily="34" charset="0"/>
              </a:rPr>
              <a:t>Dashbord</a:t>
            </a:r>
            <a:r>
              <a:rPr lang="en-IN" sz="2400" b="1" dirty="0">
                <a:solidFill>
                  <a:schemeClr val="bg1"/>
                </a:solidFill>
                <a:latin typeface="Neue Machina" panose="00000500000000000000" pitchFamily="50" charset="0"/>
                <a:ea typeface="Calibri" panose="020F0502020204030204" pitchFamily="34" charset="0"/>
              </a:rPr>
              <a:t> with all Microservices Registered</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a:cxnSpLocks/>
          </p:cNvCxnSpPr>
          <p:nvPr/>
        </p:nvCxnSpPr>
        <p:spPr>
          <a:xfrm>
            <a:off x="2912745" y="1333665"/>
            <a:ext cx="664781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805B2470-1F43-D211-DFD7-966790245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 y="1524000"/>
            <a:ext cx="11186160" cy="4978397"/>
          </a:xfrm>
          <a:prstGeom prst="rect">
            <a:avLst/>
          </a:prstGeom>
        </p:spPr>
      </p:pic>
    </p:spTree>
    <p:extLst>
      <p:ext uri="{BB962C8B-B14F-4D97-AF65-F5344CB8AC3E}">
        <p14:creationId xmlns:p14="http://schemas.microsoft.com/office/powerpoint/2010/main" val="1952212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0CFD7FB-BF20-EC66-9F7B-A95E73215B53}"/>
              </a:ext>
            </a:extLst>
          </p:cNvPr>
          <p:cNvSpPr txBox="1"/>
          <p:nvPr/>
        </p:nvSpPr>
        <p:spPr>
          <a:xfrm>
            <a:off x="181438" y="872000"/>
            <a:ext cx="11827681" cy="461665"/>
          </a:xfrm>
          <a:prstGeom prst="rect">
            <a:avLst/>
          </a:prstGeom>
          <a:noFill/>
        </p:spPr>
        <p:txBody>
          <a:bodyPr wrap="square">
            <a:spAutoFit/>
          </a:bodyPr>
          <a:lstStyle/>
          <a:p>
            <a:pPr algn="ctr"/>
            <a:r>
              <a:rPr lang="en-IN" sz="2400" b="1" dirty="0">
                <a:solidFill>
                  <a:schemeClr val="bg1"/>
                </a:solidFill>
                <a:latin typeface="Neue Machina" panose="00000500000000000000" pitchFamily="50" charset="0"/>
                <a:ea typeface="Calibri" panose="020F0502020204030204" pitchFamily="34" charset="0"/>
              </a:rPr>
              <a:t>Instance Deployed In AWS</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a:cxnSpLocks/>
          </p:cNvCxnSpPr>
          <p:nvPr/>
        </p:nvCxnSpPr>
        <p:spPr>
          <a:xfrm>
            <a:off x="4196080" y="1333665"/>
            <a:ext cx="372872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50B93CAB-B8EA-94CE-39E0-3168F3BFA943}"/>
              </a:ext>
            </a:extLst>
          </p:cNvPr>
          <p:cNvPicPr>
            <a:picLocks noChangeAspect="1"/>
          </p:cNvPicPr>
          <p:nvPr/>
        </p:nvPicPr>
        <p:blipFill>
          <a:blip r:embed="rId4"/>
          <a:stretch>
            <a:fillRect/>
          </a:stretch>
        </p:blipFill>
        <p:spPr>
          <a:xfrm>
            <a:off x="497840" y="1473214"/>
            <a:ext cx="11226800" cy="5181586"/>
          </a:xfrm>
          <a:prstGeom prst="rect">
            <a:avLst/>
          </a:prstGeom>
        </p:spPr>
      </p:pic>
    </p:spTree>
    <p:extLst>
      <p:ext uri="{BB962C8B-B14F-4D97-AF65-F5344CB8AC3E}">
        <p14:creationId xmlns:p14="http://schemas.microsoft.com/office/powerpoint/2010/main" val="2925309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2734</TotalTime>
  <Words>950</Words>
  <Application>Microsoft Office PowerPoint</Application>
  <PresentationFormat>Widescreen</PresentationFormat>
  <Paragraphs>76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Helvetica</vt:lpstr>
      <vt:lpstr>Neue Machina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Balasaranya Sekaran</cp:lastModifiedBy>
  <cp:revision>38</cp:revision>
  <dcterms:created xsi:type="dcterms:W3CDTF">2023-02-09T10:19:33Z</dcterms:created>
  <dcterms:modified xsi:type="dcterms:W3CDTF">2024-08-27T05:36:19Z</dcterms:modified>
</cp:coreProperties>
</file>